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7" r:id="rId4"/>
    <p:sldId id="259" r:id="rId5"/>
    <p:sldId id="260" r:id="rId6"/>
    <p:sldId id="272" r:id="rId7"/>
    <p:sldId id="261" r:id="rId8"/>
    <p:sldId id="258" r:id="rId9"/>
    <p:sldId id="273" r:id="rId10"/>
    <p:sldId id="274" r:id="rId11"/>
    <p:sldId id="262" r:id="rId12"/>
    <p:sldId id="263" r:id="rId13"/>
    <p:sldId id="264" r:id="rId14"/>
    <p:sldId id="265" r:id="rId15"/>
    <p:sldId id="266" r:id="rId16"/>
    <p:sldId id="267" r:id="rId17"/>
    <p:sldId id="284" r:id="rId18"/>
    <p:sldId id="268" r:id="rId19"/>
    <p:sldId id="269" r:id="rId20"/>
    <p:sldId id="270" r:id="rId21"/>
    <p:sldId id="283" r:id="rId22"/>
    <p:sldId id="275" r:id="rId23"/>
    <p:sldId id="277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B8228-671E-4931-9D7D-B9D1AADA3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A5F46B-6459-4294-9E2E-28F76EA17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25110-E27E-49C6-9102-210B7BFAA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0493B-0EDD-4352-9A74-708186B2D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59089-87B8-4833-917E-84BAFDC93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2904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9CFAA-CABB-4AB9-8DEF-F05C05EC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48FFC4-358E-4AE4-8C0E-6F60357704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65240-98EA-42B9-9225-21ABFACF3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87FB5-60AF-43C3-A9DF-BA6CA5355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988DA-23C1-4906-8FC1-617D6F379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1571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D3430A-84A2-4510-B2BB-517E25D9B0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6AA7A-978B-473D-A0FA-9F59C8FDB7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96237-5ED8-42CD-9C91-B16DDA083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D3E09-CCA0-4E54-AC4F-6B2B50E16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1788E-B0F0-4BF4-95E6-EC64F0C8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8130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37299-9C79-43C6-8DA8-EA78E308E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F3742-CD01-472B-AAC5-BB01AD2C8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D3687-9518-4194-BE54-750ADB0DB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61353-5349-4266-95D6-166DFAA6D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8B813-6183-4CA3-8CB1-DBA88E60E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59817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29BA7-ACB7-44D9-8BD9-C904CCA6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71B7C-AE18-460D-B9C7-4CD4B7C60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0969D-4C73-429A-9EED-31448F21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66E36-66DA-4DDF-A948-88C8192BA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7A563-4678-4E51-84DB-73308BFF6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9472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EA945-BCC5-4EAF-984B-1C310FF9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CFC0E-ABD8-4601-864B-CCF3D0CE0A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1DF6E2-3052-4020-981F-10F972ABB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27ADD-3FEA-4FB2-A9C5-49B45C65E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34B0C-0383-459B-94EC-0D3BE4E76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72CD9-4839-4169-BC3E-687D2BA46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4715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35196-3807-4A42-9B41-FAF28050C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E1F1E-AF1C-4D90-8AEE-A5B138A4C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406AD2-6D1E-4586-9012-B3E371C5E5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69E93E-49E9-41B5-9C23-C5E2FF6A98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6E6C4B-5EA4-4D52-BAAB-7E6253113C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B81C3F-49B7-405D-B7D0-FC976CB66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B07F0E-D5E9-443F-BB0F-CDD35ED17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1961B3-F187-47E7-B6E7-2B9CCF9D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8151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B12A7-9F9C-4487-8D71-B049AF15B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321136-B5D5-499D-AA56-0EA038C0E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F9373E-2D4B-4380-A04B-B10C45961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B5C20-D733-4640-A285-9B284430B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7006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047CA8-A4CB-41B4-92B5-0584EB515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DDECEF-6C46-4640-AC43-12646F907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A75D41-E1C1-4878-9BCD-41EC7B94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1679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DCB43-7078-4033-A587-9451935BD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50CB3-9E4D-406D-BDE2-319917D81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4626AB-F61C-4F4E-A2C7-E385376D0E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69B0B7-F597-4A2D-B697-8BCD3710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B0EB9-0C7B-49B4-9A5E-2535D6FD4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26202-EDDE-495F-B35F-3CD983B3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5951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4D4D7-E87E-4D95-982D-74A0B734B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6A0398-1CC8-4ACF-AB4B-A7DDE90F84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17936-18A2-43F2-B0EE-CFDF20670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4BE16E-B8CE-4D53-8CFB-E0FA651E9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019EF-1556-4C98-A609-30886A10D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CBFA5-276B-4242-9518-5B3062C69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933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7D70C-52AA-4526-B694-10B392F58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592F64-CF7D-4140-A70E-AEC200A39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87161-A169-43CC-AB6E-07C1BB29F6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562EB-6D9F-40AA-978F-52E90C376DAF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E5DA4-017D-447B-97B2-5D6F108E0A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A8C0E-A105-4991-821A-1792955D5F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0115F-B5DD-4275-80A5-20A7539D5E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913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renevav/UBC_MRI_Centre_AnalysisHub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osipi.github.io/task-force-1-1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slprep.readthedocs.io/en/latest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fsl.fmrib.ox.ac.uk/fsl/fslwiki/FEAT/UserGuide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sl.fmrib.ox.ac.uk/fsl/fslwiki/BASIL" TargetMode="External"/><Relationship Id="rId4" Type="http://schemas.openxmlformats.org/officeDocument/2006/relationships/hyperlink" Target="https://fsl.fmrib.ox.ac.uk/fsl/fslwiki/FABBER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fn.upenn.edu/zewang/ASLtbx.php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xploreASL/ExploreASL/" TargetMode="External"/><Relationship Id="rId2" Type="http://schemas.openxmlformats.org/officeDocument/2006/relationships/hyperlink" Target="https://www.nitrc.org/projects/exploreas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16/j.neuroimage.2020.117031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C8A00-6E39-480F-9281-C7BA294DC8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Arterial Spin Labeling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6A735F-B24C-4C59-A183-AA96802AF1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Irene Vavasour</a:t>
            </a:r>
          </a:p>
          <a:p>
            <a:endParaRPr lang="en-US" dirty="0"/>
          </a:p>
          <a:p>
            <a:r>
              <a:rPr lang="en-US" dirty="0"/>
              <a:t>Mar 6, 2024</a:t>
            </a:r>
          </a:p>
          <a:p>
            <a:r>
              <a:rPr lang="en-CA" dirty="0"/>
              <a:t>UBC MRI Research Monthly Analysis Meeting</a:t>
            </a:r>
          </a:p>
        </p:txBody>
      </p:sp>
    </p:spTree>
    <p:extLst>
      <p:ext uri="{BB962C8B-B14F-4D97-AF65-F5344CB8AC3E}">
        <p14:creationId xmlns:p14="http://schemas.microsoft.com/office/powerpoint/2010/main" val="158263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2C081-8D8D-4424-9292-F81EE49B5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Use of ASL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E4F75-401A-496B-AE1D-D0FA176BC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716" y="78658"/>
            <a:ext cx="640308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A84611-7664-497D-882B-61F1DE0EACE3}"/>
              </a:ext>
            </a:extLst>
          </p:cNvPr>
          <p:cNvSpPr txBox="1"/>
          <p:nvPr/>
        </p:nvSpPr>
        <p:spPr>
          <a:xfrm>
            <a:off x="0" y="6550223"/>
            <a:ext cx="23750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/>
              <a:t>T </a:t>
            </a:r>
            <a:r>
              <a:rPr lang="en-CA" sz="1400" dirty="0" err="1"/>
              <a:t>Iutaka</a:t>
            </a:r>
            <a:r>
              <a:rPr lang="en-CA" sz="1400" dirty="0"/>
              <a:t>. </a:t>
            </a:r>
            <a:r>
              <a:rPr lang="en-CA" sz="1400" dirty="0" err="1"/>
              <a:t>RadioGraphics</a:t>
            </a:r>
            <a:r>
              <a:rPr lang="en-CA" sz="1400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311782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9DF3-B298-4ACE-A64B-AC96B83A4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B8D93-A134-42FD-9CFE-582C05F2C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Perfusion alterations are small</a:t>
            </a:r>
          </a:p>
          <a:p>
            <a:pPr lvl="1"/>
            <a:r>
              <a:rPr lang="en-US" dirty="0"/>
              <a:t>not visible in individuals</a:t>
            </a:r>
          </a:p>
          <a:p>
            <a:pPr lvl="1"/>
            <a:r>
              <a:rPr lang="en-US" dirty="0"/>
              <a:t>Can only detect perfusion differences at a group level</a:t>
            </a:r>
          </a:p>
          <a:p>
            <a:r>
              <a:rPr lang="en-US" dirty="0"/>
              <a:t>Longer acquisition time means more susceptible to motion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72083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512C9-2BF4-4BA9-9523-ED083D4CD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Steps</a:t>
            </a: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CFE6FC-AC65-436A-9B07-87D348C19C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575" y="1497404"/>
            <a:ext cx="10226849" cy="53140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7EE5B4-89B1-4129-BF62-29EF57EE60F5}"/>
              </a:ext>
            </a:extLst>
          </p:cNvPr>
          <p:cNvSpPr txBox="1"/>
          <p:nvPr/>
        </p:nvSpPr>
        <p:spPr>
          <a:xfrm>
            <a:off x="0" y="6550223"/>
            <a:ext cx="2962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 Clement Frontiers in Radiology 2022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077945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BA2EF-118E-4F0A-901D-BD3017CB4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Conversion and 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D63E0-BB7E-4037-BA96-F739313D7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Many software pipelines use </a:t>
            </a:r>
            <a:r>
              <a:rPr lang="en-CA" dirty="0" err="1"/>
              <a:t>NIfTI</a:t>
            </a:r>
            <a:r>
              <a:rPr lang="en-CA" dirty="0"/>
              <a:t> format</a:t>
            </a:r>
          </a:p>
          <a:p>
            <a:r>
              <a:rPr lang="en-CA" dirty="0"/>
              <a:t>Having data in BIDS format also helpful</a:t>
            </a:r>
          </a:p>
          <a:p>
            <a:pPr lvl="1"/>
            <a:r>
              <a:rPr lang="en-CA" dirty="0"/>
              <a:t>ASL-BIDS extension</a:t>
            </a:r>
          </a:p>
        </p:txBody>
      </p:sp>
    </p:spTree>
    <p:extLst>
      <p:ext uri="{BB962C8B-B14F-4D97-AF65-F5344CB8AC3E}">
        <p14:creationId xmlns:p14="http://schemas.microsoft.com/office/powerpoint/2010/main" val="268939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84150-B50E-4D88-A5BF-44041CB6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Structural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58B0B-ADCC-41FA-81C1-38436F8CB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8552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Lesion Filling on 3DT1</a:t>
            </a:r>
          </a:p>
          <a:p>
            <a:pPr lvl="1"/>
            <a:r>
              <a:rPr lang="en-CA" dirty="0"/>
              <a:t>Lesions can be identified on FLAIR and mapped to the 3DT1</a:t>
            </a:r>
          </a:p>
          <a:p>
            <a:pPr lvl="1"/>
            <a:r>
              <a:rPr lang="en-CA" dirty="0"/>
              <a:t>need to fill in lesions to help with subsequent steps</a:t>
            </a:r>
          </a:p>
          <a:p>
            <a:r>
              <a:rPr lang="en-CA" dirty="0"/>
              <a:t>Tissue Segmentation</a:t>
            </a:r>
          </a:p>
          <a:p>
            <a:pPr lvl="1"/>
            <a:r>
              <a:rPr lang="en-CA" dirty="0"/>
              <a:t>segment into WM, GM and CSF</a:t>
            </a:r>
          </a:p>
          <a:p>
            <a:pPr lvl="1"/>
            <a:r>
              <a:rPr lang="en-CA" dirty="0"/>
              <a:t>helps restrict analysis to only brain tissue</a:t>
            </a:r>
          </a:p>
          <a:p>
            <a:pPr lvl="1"/>
            <a:r>
              <a:rPr lang="en-CA" dirty="0"/>
              <a:t>can be used for partial volume correction</a:t>
            </a:r>
          </a:p>
          <a:p>
            <a:r>
              <a:rPr lang="en-CA" dirty="0"/>
              <a:t>Registration to Standard Space</a:t>
            </a:r>
          </a:p>
          <a:p>
            <a:pPr lvl="1"/>
            <a:r>
              <a:rPr lang="en-CA" dirty="0"/>
              <a:t>need to be careful if brains deviate from normal (e.g. older brains with large ventricles or pediatric brains)</a:t>
            </a:r>
          </a:p>
          <a:p>
            <a:pPr lvl="1"/>
            <a:endParaRPr lang="en-CA" dirty="0"/>
          </a:p>
          <a:p>
            <a:pPr marL="0" indent="0">
              <a:buNone/>
            </a:pPr>
            <a:r>
              <a:rPr lang="en-CA" dirty="0"/>
              <a:t>*Many of these steps have been reviewed in previously and are available on our </a:t>
            </a:r>
            <a:r>
              <a:rPr lang="en-CA" dirty="0" err="1"/>
              <a:t>github</a:t>
            </a:r>
            <a:r>
              <a:rPr lang="en-CA" dirty="0"/>
              <a:t> page </a:t>
            </a:r>
            <a:r>
              <a:rPr lang="en-CA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https://github.com/irenevav/UBC_MRI_Centre_AnalysisHub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05556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1A4FE-940F-4AF6-98BB-6CE6C817A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Single-Subject ASL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FF196-80CA-43DF-9D7D-7E196F186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1991"/>
          </a:xfrm>
        </p:spPr>
        <p:txBody>
          <a:bodyPr>
            <a:normAutofit fontScale="85000" lnSpcReduction="20000"/>
          </a:bodyPr>
          <a:lstStyle/>
          <a:p>
            <a:r>
              <a:rPr lang="en-CA" dirty="0"/>
              <a:t>Pre-processing steps</a:t>
            </a:r>
          </a:p>
          <a:p>
            <a:pPr lvl="1"/>
            <a:r>
              <a:rPr lang="en-CA" dirty="0"/>
              <a:t>motion correction</a:t>
            </a:r>
          </a:p>
          <a:p>
            <a:pPr lvl="2"/>
            <a:r>
              <a:rPr lang="en-CA" dirty="0"/>
              <a:t>fairly critical since this is a subtraction technique</a:t>
            </a:r>
          </a:p>
          <a:p>
            <a:pPr lvl="2"/>
            <a:r>
              <a:rPr lang="en-CA" dirty="0"/>
              <a:t>can be difficult with the low SNR raw images</a:t>
            </a:r>
          </a:p>
          <a:p>
            <a:pPr lvl="2"/>
            <a:r>
              <a:rPr lang="en-CA" dirty="0"/>
              <a:t>M0 image or middle ASL timepoint used as reference</a:t>
            </a:r>
          </a:p>
          <a:p>
            <a:pPr lvl="3"/>
            <a:r>
              <a:rPr lang="en-CA" dirty="0"/>
              <a:t>affine registration</a:t>
            </a:r>
          </a:p>
          <a:p>
            <a:pPr lvl="3"/>
            <a:r>
              <a:rPr lang="en-CA" dirty="0"/>
              <a:t>normalised correlation as similarity metric</a:t>
            </a:r>
          </a:p>
          <a:p>
            <a:pPr lvl="3"/>
            <a:r>
              <a:rPr lang="en-CA" dirty="0"/>
              <a:t>trilinear interpolation</a:t>
            </a:r>
          </a:p>
          <a:p>
            <a:pPr lvl="1"/>
            <a:r>
              <a:rPr lang="en-CA" dirty="0"/>
              <a:t>outlier exclusion</a:t>
            </a:r>
          </a:p>
          <a:p>
            <a:pPr lvl="2"/>
            <a:r>
              <a:rPr lang="en-CA" dirty="0"/>
              <a:t>remove images with excessive artefacts or other issues</a:t>
            </a:r>
          </a:p>
          <a:p>
            <a:pPr lvl="2"/>
            <a:r>
              <a:rPr lang="en-CA" dirty="0"/>
              <a:t>note, in 3D acquisitions, there are fewer control-label pairs so no exclusion done</a:t>
            </a:r>
          </a:p>
          <a:p>
            <a:pPr lvl="1"/>
            <a:r>
              <a:rPr lang="en-CA" dirty="0"/>
              <a:t>registration</a:t>
            </a:r>
          </a:p>
          <a:p>
            <a:pPr lvl="2"/>
            <a:r>
              <a:rPr lang="en-CA" dirty="0"/>
              <a:t>registration of ASL </a:t>
            </a:r>
            <a:r>
              <a:rPr lang="en-CA"/>
              <a:t>difference image and </a:t>
            </a:r>
            <a:r>
              <a:rPr lang="en-CA" dirty="0"/>
              <a:t>structural image</a:t>
            </a:r>
          </a:p>
          <a:p>
            <a:pPr lvl="3"/>
            <a:r>
              <a:rPr lang="en-CA" dirty="0"/>
              <a:t>use grey matter probability maps</a:t>
            </a:r>
          </a:p>
          <a:p>
            <a:pPr lvl="3"/>
            <a:r>
              <a:rPr lang="en-CA" dirty="0"/>
              <a:t>cost function of mutual information</a:t>
            </a:r>
          </a:p>
          <a:p>
            <a:pPr lvl="3"/>
            <a:r>
              <a:rPr lang="en-CA" dirty="0"/>
              <a:t>cubic b-spline interpolation</a:t>
            </a:r>
          </a:p>
          <a:p>
            <a:pPr lvl="1"/>
            <a:r>
              <a:rPr lang="en-CA" dirty="0"/>
              <a:t>M0 processing</a:t>
            </a:r>
          </a:p>
          <a:p>
            <a:pPr lvl="2"/>
            <a:r>
              <a:rPr lang="en-CA" dirty="0"/>
              <a:t>used for voxel-wise calibration and B1 correction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D93548-40C5-4634-8196-C4CC634629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63" r="80246" b="23807"/>
          <a:stretch/>
        </p:blipFill>
        <p:spPr>
          <a:xfrm>
            <a:off x="7708158" y="2048913"/>
            <a:ext cx="1713147" cy="17383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10BC10-2E04-4D05-9BBF-97692EB322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92" t="25163" r="29547" b="23807"/>
          <a:stretch/>
        </p:blipFill>
        <p:spPr>
          <a:xfrm>
            <a:off x="9483059" y="2048911"/>
            <a:ext cx="1583704" cy="17383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DB023A-34E0-49F9-8EA9-ACD1A3DCFB86}"/>
              </a:ext>
            </a:extLst>
          </p:cNvPr>
          <p:cNvSpPr txBox="1"/>
          <p:nvPr/>
        </p:nvSpPr>
        <p:spPr>
          <a:xfrm>
            <a:off x="8361576" y="1751122"/>
            <a:ext cx="2218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Pre                        Post</a:t>
            </a:r>
          </a:p>
        </p:txBody>
      </p:sp>
    </p:spTree>
    <p:extLst>
      <p:ext uri="{BB962C8B-B14F-4D97-AF65-F5344CB8AC3E}">
        <p14:creationId xmlns:p14="http://schemas.microsoft.com/office/powerpoint/2010/main" val="3378978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4BF07-C35E-449F-A4F7-BE1CE6C20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Single-Subject ASL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3309B-ABD2-4566-AB3B-44B27C24B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6534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CA" dirty="0"/>
              <a:t>CBF Image Quantification</a:t>
            </a:r>
          </a:p>
          <a:p>
            <a:pPr lvl="1">
              <a:spcAft>
                <a:spcPts val="600"/>
              </a:spcAft>
            </a:pPr>
            <a:r>
              <a:rPr lang="en-CA" dirty="0"/>
              <a:t>calculated by subtracting the label from the control images</a:t>
            </a:r>
          </a:p>
          <a:p>
            <a:pPr lvl="1">
              <a:spcAft>
                <a:spcPts val="600"/>
              </a:spcAft>
            </a:pPr>
            <a:r>
              <a:rPr lang="en-CA" dirty="0"/>
              <a:t>M0 used to quantify values in mL/100g/min</a:t>
            </a:r>
          </a:p>
          <a:p>
            <a:pPr lvl="1">
              <a:spcAft>
                <a:spcPts val="600"/>
              </a:spcAft>
            </a:pPr>
            <a:r>
              <a:rPr lang="en-CA" dirty="0"/>
              <a:t>For 2D imaging, do slice time correction in addition to PLD time</a:t>
            </a:r>
          </a:p>
          <a:p>
            <a:pPr lvl="1">
              <a:spcAft>
                <a:spcPts val="600"/>
              </a:spcAft>
            </a:pPr>
            <a:r>
              <a:rPr lang="en-CA" dirty="0"/>
              <a:t>With a single PLD, the delay needs to be longer than the arterial transit time (ATT). If not can get</a:t>
            </a:r>
          </a:p>
          <a:p>
            <a:pPr lvl="2">
              <a:spcAft>
                <a:spcPts val="600"/>
              </a:spcAft>
            </a:pPr>
            <a:r>
              <a:rPr lang="en-CA" dirty="0"/>
              <a:t>macrovascular artefacts</a:t>
            </a:r>
          </a:p>
          <a:p>
            <a:pPr lvl="2">
              <a:spcAft>
                <a:spcPts val="600"/>
              </a:spcAft>
            </a:pPr>
            <a:r>
              <a:rPr lang="en-CA" dirty="0"/>
              <a:t>signal voids</a:t>
            </a:r>
          </a:p>
          <a:p>
            <a:pPr lvl="1">
              <a:spcAft>
                <a:spcPts val="600"/>
              </a:spcAft>
            </a:pPr>
            <a:r>
              <a:rPr lang="en-CA" dirty="0"/>
              <a:t>hematocrit levels can affect CBF estimation</a:t>
            </a:r>
          </a:p>
          <a:p>
            <a:pPr lvl="2">
              <a:spcAft>
                <a:spcPts val="600"/>
              </a:spcAft>
            </a:pPr>
            <a:r>
              <a:rPr lang="en-CA" dirty="0"/>
              <a:t>can estimate blood T1 from the hematocrit value but usually quite noisy measure</a:t>
            </a:r>
          </a:p>
        </p:txBody>
      </p:sp>
    </p:spTree>
    <p:extLst>
      <p:ext uri="{BB962C8B-B14F-4D97-AF65-F5344CB8AC3E}">
        <p14:creationId xmlns:p14="http://schemas.microsoft.com/office/powerpoint/2010/main" val="4081026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DA1E-6B9A-4C65-AF62-70B75F0BE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One-compartment CBF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39DEC-D9BB-43CB-9331-A72BB6A52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assumes blood enters through artery and exchanges with the tissue immediately and fully</a:t>
            </a:r>
          </a:p>
          <a:p>
            <a:pPr lvl="1"/>
            <a:r>
              <a:rPr lang="en-CA" dirty="0"/>
              <a:t>i.e. uses fast exchange between compartments</a:t>
            </a:r>
          </a:p>
          <a:p>
            <a:r>
              <a:rPr lang="en-CA" dirty="0"/>
              <a:t>assumes that blood has stayed intravascular and decayed with a blood T1 ~1.65s (at 3T)</a:t>
            </a:r>
          </a:p>
          <a:p>
            <a:pPr lvl="1"/>
            <a:r>
              <a:rPr lang="en-CA" dirty="0"/>
              <a:t>protons spend some time in blood and some time in tissue </a:t>
            </a:r>
          </a:p>
          <a:p>
            <a:pPr lvl="2"/>
            <a:r>
              <a:rPr lang="en-CA" dirty="0"/>
              <a:t>blood T1 and tissue water T1 are not equal</a:t>
            </a:r>
          </a:p>
          <a:p>
            <a:r>
              <a:rPr lang="en-CA" dirty="0"/>
              <a:t>assumes all blood in artery exchanges with tissue</a:t>
            </a:r>
          </a:p>
          <a:p>
            <a:pPr lvl="1"/>
            <a:r>
              <a:rPr lang="en-CA" dirty="0"/>
              <a:t>only a portion does so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84896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6CA10-08EE-44B2-85B1-A91CB6EAA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Two-compartment CBF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EDE8D-BC1F-4441-AC23-2DF658223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accounts for signal from </a:t>
            </a:r>
          </a:p>
          <a:p>
            <a:pPr lvl="1"/>
            <a:r>
              <a:rPr lang="en-CA" dirty="0"/>
              <a:t>intravascular water</a:t>
            </a:r>
          </a:p>
          <a:p>
            <a:pPr lvl="1"/>
            <a:r>
              <a:rPr lang="en-CA" dirty="0"/>
              <a:t>extravascular water</a:t>
            </a:r>
          </a:p>
          <a:p>
            <a:pPr lvl="1"/>
            <a:r>
              <a:rPr lang="en-CA" dirty="0"/>
              <a:t>exchange</a:t>
            </a:r>
          </a:p>
          <a:p>
            <a:r>
              <a:rPr lang="en-CA" dirty="0"/>
              <a:t>New sequences such as diffusion-weighted or multi-echo time ASL can use this model to measure transport across BBB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422F9-5BA9-473D-B4FF-B2598302A7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992" y="4499581"/>
            <a:ext cx="7710889" cy="2111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4B6DF4-6A93-4D77-B89B-411C377DEDDB}"/>
              </a:ext>
            </a:extLst>
          </p:cNvPr>
          <p:cNvSpPr txBox="1"/>
          <p:nvPr/>
        </p:nvSpPr>
        <p:spPr>
          <a:xfrm>
            <a:off x="9426673" y="5156747"/>
            <a:ext cx="22317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/>
              <a:t>Characterised with</a:t>
            </a:r>
          </a:p>
          <a:p>
            <a:r>
              <a:rPr lang="en-CA" sz="2000" dirty="0"/>
              <a:t>Multi-TE PLD </a:t>
            </a:r>
            <a:r>
              <a:rPr lang="en-CA" sz="2000" dirty="0" err="1"/>
              <a:t>pCASL</a:t>
            </a:r>
            <a:endParaRPr lang="en-CA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5AD081-2479-4001-91FF-489528DF288B}"/>
              </a:ext>
            </a:extLst>
          </p:cNvPr>
          <p:cNvSpPr txBox="1"/>
          <p:nvPr/>
        </p:nvSpPr>
        <p:spPr>
          <a:xfrm>
            <a:off x="0" y="6553807"/>
            <a:ext cx="19906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/>
              <a:t>A </a:t>
            </a:r>
            <a:r>
              <a:rPr lang="en-CA" sz="1400" dirty="0" err="1"/>
              <a:t>Paschoal</a:t>
            </a:r>
            <a:r>
              <a:rPr lang="en-CA" sz="1400" dirty="0"/>
              <a:t>. ISMRM 2023</a:t>
            </a:r>
          </a:p>
        </p:txBody>
      </p:sp>
    </p:spTree>
    <p:extLst>
      <p:ext uri="{BB962C8B-B14F-4D97-AF65-F5344CB8AC3E}">
        <p14:creationId xmlns:p14="http://schemas.microsoft.com/office/powerpoint/2010/main" val="353474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4BD80-65CF-4B2A-AF95-24163C271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Single-Subject ASL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0004C-06E0-4761-90F1-F94CC2EE7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Partial Volume Correction</a:t>
            </a:r>
          </a:p>
          <a:p>
            <a:pPr lvl="1"/>
            <a:r>
              <a:rPr lang="en-CA" dirty="0"/>
              <a:t>CBF in GM is 2-4X higher than WM</a:t>
            </a:r>
          </a:p>
          <a:p>
            <a:pPr lvl="1"/>
            <a:r>
              <a:rPr lang="en-CA" dirty="0"/>
              <a:t>more of a problem because of ASL’s low spatial resolution (4x4x4mm</a:t>
            </a:r>
            <a:r>
              <a:rPr lang="en-CA" baseline="30000" dirty="0"/>
              <a:t>3</a:t>
            </a:r>
            <a:r>
              <a:rPr lang="en-CA" dirty="0"/>
              <a:t>)</a:t>
            </a:r>
          </a:p>
          <a:p>
            <a:pPr lvl="1"/>
            <a:r>
              <a:rPr lang="en-CA" dirty="0"/>
              <a:t>can lead to underestimation of GM CBF</a:t>
            </a:r>
          </a:p>
          <a:p>
            <a:pPr lvl="1"/>
            <a:r>
              <a:rPr lang="en-CA" dirty="0"/>
              <a:t>estimate the GM CBF in each voxel by regressing out the GM and WM volumes from the CBF map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7911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F5BD1-D544-4EA0-86C6-816F5C020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0444F-EA87-4C03-A718-9FC7B1420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CA" dirty="0"/>
              <a:t>P Clement, J Petr, MBJ </a:t>
            </a:r>
            <a:r>
              <a:rPr lang="en-CA" dirty="0" err="1"/>
              <a:t>Dijsselhof</a:t>
            </a:r>
            <a:r>
              <a:rPr lang="en-CA" dirty="0"/>
              <a:t>, et al. A Beginner’s Guide to Arterial Spin Labeling (ASL) Image Processing. Frontiers in Radiology. 2022;2:929533.</a:t>
            </a:r>
          </a:p>
          <a:p>
            <a:r>
              <a:rPr lang="en-CA" dirty="0"/>
              <a:t>L Hernandez-Garcia, A </a:t>
            </a:r>
            <a:r>
              <a:rPr lang="en-CA" dirty="0" err="1"/>
              <a:t>Lahiri</a:t>
            </a:r>
            <a:r>
              <a:rPr lang="en-CA" dirty="0"/>
              <a:t>, J </a:t>
            </a:r>
            <a:r>
              <a:rPr lang="en-CA" dirty="0" err="1"/>
              <a:t>Schollenberger</a:t>
            </a:r>
            <a:r>
              <a:rPr lang="en-CA" dirty="0"/>
              <a:t>. Recent Progress in ASL. Neuroimage 2019;187:3-16.</a:t>
            </a:r>
          </a:p>
          <a:p>
            <a:r>
              <a:rPr lang="en-CA" dirty="0"/>
              <a:t>Alsop DC, </a:t>
            </a:r>
            <a:r>
              <a:rPr lang="en-CA" dirty="0" err="1"/>
              <a:t>Detre</a:t>
            </a:r>
            <a:r>
              <a:rPr lang="en-CA" dirty="0"/>
              <a:t> JA, </a:t>
            </a:r>
            <a:r>
              <a:rPr lang="en-CA" dirty="0" err="1"/>
              <a:t>Golay</a:t>
            </a:r>
            <a:r>
              <a:rPr lang="en-CA" dirty="0"/>
              <a:t> X, et al. Recommended implementation of arterial spin-labeled perfusion MRI for clinical applications: A consensus of the ISMRM perfusion study group and the European consortium for ASL in dementia. </a:t>
            </a:r>
            <a:r>
              <a:rPr lang="en-CA" dirty="0" err="1"/>
              <a:t>Magn</a:t>
            </a:r>
            <a:r>
              <a:rPr lang="en-CA" dirty="0"/>
              <a:t> </a:t>
            </a:r>
            <a:r>
              <a:rPr lang="en-CA" dirty="0" err="1"/>
              <a:t>Reson</a:t>
            </a:r>
            <a:r>
              <a:rPr lang="en-CA" dirty="0"/>
              <a:t> Med 2015;73(1):102–116.</a:t>
            </a:r>
          </a:p>
          <a:p>
            <a:r>
              <a:rPr lang="en-CA" dirty="0"/>
              <a:t>ASL resources </a:t>
            </a:r>
            <a:r>
              <a:rPr lang="en-US" dirty="0"/>
              <a:t>prepared by OSIPI (ISMRM ASL Study Group)</a:t>
            </a:r>
            <a:r>
              <a:rPr lang="en-CA" dirty="0"/>
              <a:t> can be found at</a:t>
            </a:r>
            <a:r>
              <a:rPr lang="en-US" dirty="0"/>
              <a:t> https://osipi.github.io/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385013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BF74B-474A-4CC4-B8D6-EE678A72C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Group-Level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66C94-421A-4E93-ADE3-1C3788008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create a template</a:t>
            </a:r>
          </a:p>
          <a:p>
            <a:r>
              <a:rPr lang="en-CA" dirty="0"/>
              <a:t>create masks</a:t>
            </a:r>
          </a:p>
          <a:p>
            <a:pPr lvl="1"/>
            <a:r>
              <a:rPr lang="en-CA" dirty="0"/>
              <a:t>excluded unwanted regions that may mess with the analysis</a:t>
            </a:r>
          </a:p>
          <a:p>
            <a:pPr lvl="2"/>
            <a:r>
              <a:rPr lang="en-CA" dirty="0"/>
              <a:t>outside of brain</a:t>
            </a:r>
          </a:p>
          <a:p>
            <a:pPr lvl="2"/>
            <a:r>
              <a:rPr lang="en-CA" dirty="0"/>
              <a:t>signal dropout from susceptibility</a:t>
            </a:r>
          </a:p>
          <a:p>
            <a:pPr lvl="2"/>
            <a:r>
              <a:rPr lang="en-CA" dirty="0"/>
              <a:t>areas of vascular fluctuations</a:t>
            </a:r>
          </a:p>
          <a:p>
            <a:r>
              <a:rPr lang="en-CA" dirty="0"/>
              <a:t>Multi-sequence equalisation</a:t>
            </a:r>
          </a:p>
          <a:p>
            <a:pPr lvl="1"/>
            <a:r>
              <a:rPr lang="en-CA" dirty="0"/>
              <a:t>normalisation of CBF values over multi-site data</a:t>
            </a:r>
          </a:p>
          <a:p>
            <a:r>
              <a:rPr lang="en-CA" dirty="0"/>
              <a:t>ROI statistics</a:t>
            </a:r>
          </a:p>
          <a:p>
            <a:pPr lvl="1"/>
            <a:r>
              <a:rPr lang="en-CA" dirty="0"/>
              <a:t>usually includes whole brain, GM and specific ROIs of interest</a:t>
            </a:r>
          </a:p>
          <a:p>
            <a:pPr lvl="1"/>
            <a:r>
              <a:rPr lang="en-CA" dirty="0"/>
              <a:t>make sure the region is large enough because of ASL’s low resolution</a:t>
            </a:r>
          </a:p>
        </p:txBody>
      </p:sp>
    </p:spTree>
    <p:extLst>
      <p:ext uri="{BB962C8B-B14F-4D97-AF65-F5344CB8AC3E}">
        <p14:creationId xmlns:p14="http://schemas.microsoft.com/office/powerpoint/2010/main" val="988833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6AD2D-67C3-47DB-B10A-2312ADD6D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Outputs from ASL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69DF1-A896-41BE-9874-98B8B2281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cerebral blood flow (CBF) map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bolus arrival time (BAT) </a:t>
            </a:r>
          </a:p>
          <a:p>
            <a:r>
              <a:rPr lang="en-CA" dirty="0"/>
              <a:t>arterial transit time (ATT) </a:t>
            </a:r>
          </a:p>
          <a:p>
            <a:r>
              <a:rPr lang="en-CA" dirty="0"/>
              <a:t>mean transit time (MTT)</a:t>
            </a:r>
          </a:p>
        </p:txBody>
      </p:sp>
      <p:pic>
        <p:nvPicPr>
          <p:cNvPr id="2052" name="Picture 4" descr="Diagnostics 13 00756 g001 550">
            <a:extLst>
              <a:ext uri="{FF2B5EF4-FFF2-40B4-BE49-F238E27FC236}">
                <a16:creationId xmlns:a16="http://schemas.microsoft.com/office/drawing/2014/main" id="{27061879-8412-4826-A18F-81039F34CA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87" t="52743" r="40763"/>
          <a:stretch/>
        </p:blipFill>
        <p:spPr bwMode="auto">
          <a:xfrm>
            <a:off x="7222768" y="4207205"/>
            <a:ext cx="2304000" cy="1969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Diagnostics 13 00756 g001 550">
            <a:extLst>
              <a:ext uri="{FF2B5EF4-FFF2-40B4-BE49-F238E27FC236}">
                <a16:creationId xmlns:a16="http://schemas.microsoft.com/office/drawing/2014/main" id="{E4B46532-7101-49D5-9F6E-555EEC648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127" r="70210"/>
          <a:stretch/>
        </p:blipFill>
        <p:spPr bwMode="auto">
          <a:xfrm>
            <a:off x="7196497" y="1825608"/>
            <a:ext cx="2356542" cy="201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572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254AF-F4E0-4447-A83C-8FDE1F7DE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ASL software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D6E43-7081-45B4-98BA-515C4626A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For a list of software visit </a:t>
            </a:r>
            <a:r>
              <a:rPr lang="en-US" dirty="0">
                <a:hlinkClick r:id="rId2"/>
              </a:rPr>
              <a:t>https://osipi.github.io/task-force-1-1/</a:t>
            </a:r>
            <a:endParaRPr lang="en-US" dirty="0"/>
          </a:p>
          <a:p>
            <a:r>
              <a:rPr lang="en-CA" dirty="0"/>
              <a:t> I’m going to go over a few of the more used ones</a:t>
            </a:r>
          </a:p>
          <a:p>
            <a:pPr lvl="1"/>
            <a:r>
              <a:rPr lang="en-CA" dirty="0" err="1"/>
              <a:t>ASLPrep</a:t>
            </a:r>
            <a:r>
              <a:rPr lang="en-CA" dirty="0"/>
              <a:t>: </a:t>
            </a:r>
            <a:r>
              <a:rPr lang="en-US" dirty="0"/>
              <a:t>A Robust Preprocessing Pipeline for ASL Data</a:t>
            </a:r>
          </a:p>
          <a:p>
            <a:pPr lvl="1"/>
            <a:r>
              <a:rPr lang="en-CA" dirty="0"/>
              <a:t>BASIL: Bayesian Inference for Arterial Spin Labeling MRI</a:t>
            </a:r>
          </a:p>
          <a:p>
            <a:pPr lvl="1"/>
            <a:r>
              <a:rPr lang="en-CA" dirty="0" err="1"/>
              <a:t>ASLtbx</a:t>
            </a:r>
            <a:endParaRPr lang="en-CA" dirty="0"/>
          </a:p>
          <a:p>
            <a:pPr lvl="1"/>
            <a:r>
              <a:rPr lang="en-CA" dirty="0" err="1"/>
              <a:t>ExploreASL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8219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9941-7228-44E3-8BF9-76AC2FEE4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ASLPrep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4EEA3-45C2-491B-AEE0-6609F9069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540732" cy="4351338"/>
          </a:xfrm>
        </p:spPr>
        <p:txBody>
          <a:bodyPr/>
          <a:lstStyle/>
          <a:p>
            <a:r>
              <a:rPr lang="en-US" dirty="0"/>
              <a:t>developed by the Satterthwaite lab at the University of Pennsylvania</a:t>
            </a:r>
          </a:p>
          <a:p>
            <a:r>
              <a:rPr lang="en-US" dirty="0"/>
              <a:t>uses a combination of tools from well-known software packages, including FSL, ANTs, </a:t>
            </a:r>
            <a:r>
              <a:rPr lang="en-US" dirty="0" err="1"/>
              <a:t>FreeSurfer</a:t>
            </a:r>
            <a:r>
              <a:rPr lang="en-US" dirty="0"/>
              <a:t> and AFNI</a:t>
            </a:r>
          </a:p>
          <a:p>
            <a:r>
              <a:rPr lang="en-US" dirty="0"/>
              <a:t>Info found at </a:t>
            </a:r>
            <a:r>
              <a:rPr lang="en-US" dirty="0">
                <a:hlinkClick r:id="rId2"/>
              </a:rPr>
              <a:t>https://aslprep.readthedocs.io/en/latest/</a:t>
            </a:r>
            <a:endParaRPr lang="en-US" dirty="0"/>
          </a:p>
          <a:p>
            <a:r>
              <a:rPr lang="en-CA" dirty="0"/>
              <a:t>largely based on </a:t>
            </a:r>
            <a:r>
              <a:rPr lang="en-CA" dirty="0" err="1"/>
              <a:t>fMRIprep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9C2892-4CD2-4D33-BDCA-4EB436DA28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4"/>
          <a:stretch/>
        </p:blipFill>
        <p:spPr>
          <a:xfrm>
            <a:off x="6676102" y="40707"/>
            <a:ext cx="5540731" cy="679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17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AB1A1-3304-44B9-98B1-8514F8322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BASIL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FE00BE-6C51-442F-ACE2-E6B460B06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81" y="1589649"/>
            <a:ext cx="8096189" cy="476283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58AC6-9D99-4B93-8DF9-8A859590BE7B}"/>
              </a:ext>
            </a:extLst>
          </p:cNvPr>
          <p:cNvSpPr txBox="1"/>
          <p:nvPr/>
        </p:nvSpPr>
        <p:spPr>
          <a:xfrm>
            <a:off x="8370070" y="1690688"/>
            <a:ext cx="36842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Found in FSL toolbox (6.0.1)</a:t>
            </a:r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Good for use in multi-PLD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For functional experiment with ASL data, i.e. one where you want to use a GLM, consult perfusion section of </a:t>
            </a:r>
            <a:r>
              <a:rPr lang="en-US" b="0" i="0" u="none" strike="noStrike" dirty="0">
                <a:solidFill>
                  <a:srgbClr val="0044B3"/>
                </a:solidFill>
                <a:effectLst/>
                <a:latin typeface="Arial" panose="020B0604020202020204" pitchFamily="34" charset="0"/>
                <a:hlinkClick r:id="rId3"/>
              </a:rPr>
              <a:t>FEAT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For 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dual-echo (combined BOLD and ASL) data, consult </a:t>
            </a:r>
            <a:r>
              <a:rPr lang="en-US" b="0" i="0" u="none" strike="noStrike" dirty="0">
                <a:solidFill>
                  <a:srgbClr val="0044B3"/>
                </a:solidFill>
                <a:effectLst/>
                <a:latin typeface="Arial" panose="020B0604020202020204" pitchFamily="34" charset="0"/>
                <a:hlinkClick r:id="rId4"/>
              </a:rPr>
              <a:t>FABBER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visit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hlinkClick r:id="rId5"/>
              </a:rPr>
              <a:t>https://fsl.fmrib.ox.ac.uk/fsl/fslwiki/BASIL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for details on what’s available and how to use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51474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E33DE-4B0D-4D37-A404-A47AA67F7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ASLtbx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A66AB-ECCF-4AA6-9A3E-003E7F3FF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https://www.cfn.upenn.edu/zewang/ASLtbx.php</a:t>
            </a:r>
            <a:endParaRPr lang="en-CA" dirty="0"/>
          </a:p>
          <a:p>
            <a:r>
              <a:rPr lang="en-US" dirty="0"/>
              <a:t>can be used for both resting ASL data processing and ASL perfusion fMRI data processing</a:t>
            </a:r>
          </a:p>
          <a:p>
            <a:r>
              <a:rPr lang="en-US" dirty="0"/>
              <a:t>based in </a:t>
            </a:r>
            <a:r>
              <a:rPr lang="en-US" dirty="0" err="1"/>
              <a:t>Matlab</a:t>
            </a:r>
            <a:r>
              <a:rPr lang="en-US" dirty="0"/>
              <a:t> 5.3 and SPM 5/8/12</a:t>
            </a:r>
          </a:p>
          <a:p>
            <a:r>
              <a:rPr lang="en-US" dirty="0"/>
              <a:t>Looks like it hasn’t been updated since 2015.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647669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B1F56-C1C7-45BB-B4FC-8F5897ECD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ExploreASL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55FFD-F16F-4C3F-A4EC-BC6E6A888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CA" dirty="0"/>
              <a:t>aim was to develop a comprehensive pipeline for reproducible multi-centre ASL analysis </a:t>
            </a:r>
          </a:p>
          <a:p>
            <a:r>
              <a:rPr lang="en-CA" dirty="0"/>
              <a:t>part of NITRC neuroimaging pipelines 	</a:t>
            </a:r>
            <a:r>
              <a:rPr lang="en-CA" dirty="0">
                <a:hlinkClick r:id="rId2"/>
              </a:rPr>
              <a:t>https://www.nitrc.org/projects/exploreasl/</a:t>
            </a:r>
            <a:endParaRPr lang="en-CA" dirty="0"/>
          </a:p>
          <a:p>
            <a:r>
              <a:rPr lang="en-CA" dirty="0"/>
              <a:t>can be installed as a docker package or can be used within </a:t>
            </a:r>
            <a:r>
              <a:rPr lang="en-CA" dirty="0" err="1"/>
              <a:t>Matlab</a:t>
            </a:r>
            <a:endParaRPr lang="en-CA" dirty="0"/>
          </a:p>
          <a:p>
            <a:r>
              <a:rPr lang="en-CA" dirty="0"/>
              <a:t>code found at </a:t>
            </a:r>
            <a:r>
              <a:rPr lang="en-CA" dirty="0">
                <a:hlinkClick r:id="rId3"/>
              </a:rPr>
              <a:t>https://github.com/ExploreASL/ExploreASL/</a:t>
            </a:r>
            <a:endParaRPr lang="en-CA" dirty="0"/>
          </a:p>
          <a:p>
            <a:r>
              <a:rPr lang="en-CA" dirty="0"/>
              <a:t>description of the pipeline and code is in this paper</a:t>
            </a:r>
          </a:p>
          <a:p>
            <a:pPr marL="0" indent="0">
              <a:buNone/>
            </a:pPr>
            <a:r>
              <a:rPr lang="en-CA" dirty="0">
                <a:hlinkClick r:id="rId4"/>
              </a:rPr>
              <a:t>	https://doi.org/10.1016/j.neuroimage.2020.117031</a:t>
            </a:r>
            <a:endParaRPr lang="en-CA" dirty="0"/>
          </a:p>
          <a:p>
            <a:r>
              <a:rPr lang="en-CA" dirty="0"/>
              <a:t>uses MATLAB and SPM12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955881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2F60E-3BD8-498A-9DE3-778BAE489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ExploreASL</a:t>
            </a:r>
            <a:endParaRPr lang="en-CA" dirty="0"/>
          </a:p>
        </p:txBody>
      </p:sp>
      <p:pic>
        <p:nvPicPr>
          <p:cNvPr id="1026" name="Picture 2" descr="ExploreASL Workflow">
            <a:extLst>
              <a:ext uri="{FF2B5EF4-FFF2-40B4-BE49-F238E27FC236}">
                <a16:creationId xmlns:a16="http://schemas.microsoft.com/office/drawing/2014/main" id="{C39FCAE6-639B-48BA-AF51-EBAFD0DF1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1913" y="1150380"/>
            <a:ext cx="8453665" cy="5525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08487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E57DA-1E10-4659-8B26-8CFD566E0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Next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E2735-FF5A-4FD7-A69E-D82D515CE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When: Wed Apr 3</a:t>
            </a:r>
            <a:r>
              <a:rPr lang="en-CA" baseline="30000" dirty="0"/>
              <a:t>rd</a:t>
            </a:r>
            <a:r>
              <a:rPr lang="en-CA" dirty="0"/>
              <a:t>, 3:15-4:15</a:t>
            </a:r>
          </a:p>
          <a:p>
            <a:endParaRPr lang="en-CA" dirty="0"/>
          </a:p>
          <a:p>
            <a:r>
              <a:rPr lang="en-CA" dirty="0"/>
              <a:t>Where: CBH 3502 or zoom</a:t>
            </a:r>
          </a:p>
          <a:p>
            <a:endParaRPr lang="en-CA" dirty="0"/>
          </a:p>
          <a:p>
            <a:r>
              <a:rPr lang="en-CA" dirty="0"/>
              <a:t>Topic: Magnetisation Transfer</a:t>
            </a:r>
          </a:p>
        </p:txBody>
      </p:sp>
    </p:spTree>
    <p:extLst>
      <p:ext uri="{BB962C8B-B14F-4D97-AF65-F5344CB8AC3E}">
        <p14:creationId xmlns:p14="http://schemas.microsoft.com/office/powerpoint/2010/main" val="2927160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A9524-9E9A-4F2F-8228-0A7AEE6A1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Arterial Spin Labeling (ASL)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FAAE8-9D1C-419F-B514-F985CC46F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MRI technique for brain perfusion measurements</a:t>
            </a:r>
          </a:p>
          <a:p>
            <a:r>
              <a:rPr lang="en-US" dirty="0"/>
              <a:t>Advantages over more widely used dynamic-susceptibility contrast (DSC) MRI or PET</a:t>
            </a:r>
          </a:p>
          <a:p>
            <a:pPr lvl="1"/>
            <a:r>
              <a:rPr lang="en-US" dirty="0"/>
              <a:t>no exogenous contrast agent</a:t>
            </a:r>
          </a:p>
          <a:p>
            <a:pPr lvl="2"/>
            <a:r>
              <a:rPr lang="en-US" dirty="0"/>
              <a:t>avoids side effects</a:t>
            </a:r>
          </a:p>
          <a:p>
            <a:pPr lvl="2"/>
            <a:r>
              <a:rPr lang="en-US" dirty="0"/>
              <a:t>cheaper</a:t>
            </a:r>
          </a:p>
          <a:p>
            <a:pPr lvl="2"/>
            <a:r>
              <a:rPr lang="en-US" dirty="0"/>
              <a:t>immediately repeatable</a:t>
            </a:r>
          </a:p>
          <a:p>
            <a:pPr lvl="1"/>
            <a:r>
              <a:rPr lang="en-US" dirty="0"/>
              <a:t>labeled water not confined to intravascular spaces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35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13FF3-E3B7-40E3-B05A-6D7F526CC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Cerebral Blood Flow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46F28-F697-4E39-B060-292D1FA3E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Cerebral blood flow (CBF) is dependent on</a:t>
            </a:r>
          </a:p>
          <a:p>
            <a:pPr lvl="1"/>
            <a:r>
              <a:rPr lang="en-US" dirty="0"/>
              <a:t>heart rate</a:t>
            </a:r>
          </a:p>
          <a:p>
            <a:pPr lvl="1"/>
            <a:r>
              <a:rPr lang="en-US" dirty="0"/>
              <a:t>blood pressure</a:t>
            </a:r>
          </a:p>
          <a:p>
            <a:pPr lvl="1"/>
            <a:r>
              <a:rPr lang="en-US" dirty="0"/>
              <a:t>blood volume</a:t>
            </a:r>
          </a:p>
          <a:p>
            <a:pPr lvl="1"/>
            <a:r>
              <a:rPr lang="en-US" dirty="0"/>
              <a:t>blood composition</a:t>
            </a:r>
          </a:p>
          <a:p>
            <a:pPr lvl="2"/>
            <a:r>
              <a:rPr lang="en-US" dirty="0"/>
              <a:t>hematocrit</a:t>
            </a:r>
          </a:p>
          <a:p>
            <a:pPr lvl="2"/>
            <a:r>
              <a:rPr lang="en-US" dirty="0"/>
              <a:t>vessel anatomy</a:t>
            </a:r>
          </a:p>
          <a:p>
            <a:pPr lvl="1"/>
            <a:r>
              <a:rPr lang="en-US" dirty="0"/>
              <a:t>oxygen metabolism (neurovascular coupling)</a:t>
            </a:r>
          </a:p>
          <a:p>
            <a:pPr lvl="1"/>
            <a:endParaRPr lang="en-CA" dirty="0"/>
          </a:p>
          <a:p>
            <a:r>
              <a:rPr lang="en-CA" dirty="0"/>
              <a:t>In young healthy adults, CBF values: </a:t>
            </a:r>
          </a:p>
          <a:p>
            <a:pPr lvl="1"/>
            <a:r>
              <a:rPr lang="en-CA" dirty="0"/>
              <a:t>cortical grey matter = ~50-70mL/100g/min</a:t>
            </a:r>
          </a:p>
          <a:p>
            <a:pPr lvl="1"/>
            <a:r>
              <a:rPr lang="en-CA" dirty="0"/>
              <a:t>white matter = ~20mL/100g/min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2585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B5141-FD52-4AD5-9BC7-014498EB5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ASL Acquisition</a:t>
            </a:r>
            <a:endParaRPr lang="en-CA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339A854-7130-4C73-87A8-1F8DA1F12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92" t="27696" r="61311" b="41933"/>
          <a:stretch/>
        </p:blipFill>
        <p:spPr>
          <a:xfrm>
            <a:off x="5938835" y="1027901"/>
            <a:ext cx="3629245" cy="523523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D8B784-1758-49F8-98F0-0AAACB30E1E2}"/>
              </a:ext>
            </a:extLst>
          </p:cNvPr>
          <p:cNvSpPr txBox="1"/>
          <p:nvPr/>
        </p:nvSpPr>
        <p:spPr>
          <a:xfrm>
            <a:off x="3170675" y="4322158"/>
            <a:ext cx="316409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Labeling</a:t>
            </a:r>
          </a:p>
          <a:p>
            <a:pPr algn="ctr"/>
            <a:r>
              <a:rPr lang="en-US" sz="2400" dirty="0"/>
              <a:t>-inflowing blood </a:t>
            </a:r>
            <a:r>
              <a:rPr lang="en-US" sz="2400" dirty="0" err="1"/>
              <a:t>magnetisation</a:t>
            </a:r>
            <a:r>
              <a:rPr lang="en-US" sz="2400" dirty="0"/>
              <a:t> is inverted</a:t>
            </a:r>
            <a:endParaRPr lang="en-CA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4BC091-32DB-487B-827A-F342DA6BA794}"/>
              </a:ext>
            </a:extLst>
          </p:cNvPr>
          <p:cNvSpPr txBox="1"/>
          <p:nvPr/>
        </p:nvSpPr>
        <p:spPr>
          <a:xfrm>
            <a:off x="9841454" y="3386905"/>
            <a:ext cx="218714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Post-Labeling Delay (PLD)</a:t>
            </a:r>
          </a:p>
          <a:p>
            <a:pPr algn="ctr"/>
            <a:r>
              <a:rPr lang="en-US" sz="2400" dirty="0"/>
              <a:t>- allows blood to flow into vessels and capillaries</a:t>
            </a:r>
            <a:endParaRPr lang="en-CA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142520-7070-43C6-B277-3444A4E726BC}"/>
              </a:ext>
            </a:extLst>
          </p:cNvPr>
          <p:cNvSpPr txBox="1"/>
          <p:nvPr/>
        </p:nvSpPr>
        <p:spPr>
          <a:xfrm>
            <a:off x="3516198" y="2219286"/>
            <a:ext cx="242263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Acquisition</a:t>
            </a:r>
          </a:p>
          <a:p>
            <a:pPr algn="ctr"/>
            <a:r>
              <a:rPr lang="en-US" sz="2400" dirty="0"/>
              <a:t>- a control and labeled image are subtracted</a:t>
            </a:r>
            <a:endParaRPr lang="en-CA" sz="2400" dirty="0"/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9A610EEA-F016-478D-9B4F-4F8B80C9B760}"/>
              </a:ext>
            </a:extLst>
          </p:cNvPr>
          <p:cNvSpPr/>
          <p:nvPr/>
        </p:nvSpPr>
        <p:spPr>
          <a:xfrm>
            <a:off x="9587057" y="3233394"/>
            <a:ext cx="254398" cy="124433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F39BAB-2AA9-46FC-8319-0E41FC35BA1C}"/>
              </a:ext>
            </a:extLst>
          </p:cNvPr>
          <p:cNvSpPr txBox="1"/>
          <p:nvPr/>
        </p:nvSpPr>
        <p:spPr>
          <a:xfrm>
            <a:off x="229447" y="3034894"/>
            <a:ext cx="29317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M0 image</a:t>
            </a:r>
          </a:p>
          <a:p>
            <a:pPr algn="ctr"/>
            <a:r>
              <a:rPr lang="en-US" sz="2400" dirty="0"/>
              <a:t>- perfusion calibration image acquired for quantification</a:t>
            </a:r>
            <a:endParaRPr lang="en-CA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C73E9C-A57A-4E27-A311-02B020581325}"/>
              </a:ext>
            </a:extLst>
          </p:cNvPr>
          <p:cNvSpPr txBox="1"/>
          <p:nvPr/>
        </p:nvSpPr>
        <p:spPr>
          <a:xfrm>
            <a:off x="349530" y="5117764"/>
            <a:ext cx="269157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Structural Image</a:t>
            </a:r>
          </a:p>
          <a:p>
            <a:pPr algn="ctr"/>
            <a:r>
              <a:rPr lang="en-US" sz="2400" dirty="0"/>
              <a:t>- allows ROI analysis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707776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83A46-78B6-49B3-B637-881681BE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ASL Acquisition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2080BD-DBE9-4411-B54D-61CCE84421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431" b="38557"/>
          <a:stretch/>
        </p:blipFill>
        <p:spPr>
          <a:xfrm>
            <a:off x="2525596" y="1728396"/>
            <a:ext cx="7070893" cy="47409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E5E92A-E155-47EB-B2E8-82F991B3EAA6}"/>
              </a:ext>
            </a:extLst>
          </p:cNvPr>
          <p:cNvSpPr txBox="1"/>
          <p:nvPr/>
        </p:nvSpPr>
        <p:spPr>
          <a:xfrm>
            <a:off x="0" y="6550223"/>
            <a:ext cx="23750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/>
              <a:t>T </a:t>
            </a:r>
            <a:r>
              <a:rPr lang="en-CA" sz="1400" dirty="0" err="1"/>
              <a:t>Iutaka</a:t>
            </a:r>
            <a:r>
              <a:rPr lang="en-CA" sz="1400" dirty="0"/>
              <a:t>. </a:t>
            </a:r>
            <a:r>
              <a:rPr lang="en-CA" sz="1400" dirty="0" err="1"/>
              <a:t>RadioGraphics</a:t>
            </a:r>
            <a:r>
              <a:rPr lang="en-CA" sz="1400" dirty="0"/>
              <a:t> 2023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C0A411-AE5B-4E61-AC54-511CC71B2B91}"/>
              </a:ext>
            </a:extLst>
          </p:cNvPr>
          <p:cNvSpPr txBox="1"/>
          <p:nvPr/>
        </p:nvSpPr>
        <p:spPr>
          <a:xfrm>
            <a:off x="7400579" y="2416598"/>
            <a:ext cx="9973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/>
              <a:t>CBF =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360505-8CC3-428D-91E0-2921DB425ECF}"/>
              </a:ext>
            </a:extLst>
          </p:cNvPr>
          <p:cNvSpPr txBox="1"/>
          <p:nvPr/>
        </p:nvSpPr>
        <p:spPr>
          <a:xfrm>
            <a:off x="8374244" y="2272126"/>
            <a:ext cx="3650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/>
              <a:t>6000*</a:t>
            </a:r>
            <a:r>
              <a:rPr lang="el-GR" sz="2000" dirty="0"/>
              <a:t>λ</a:t>
            </a:r>
            <a:r>
              <a:rPr lang="en-CA" sz="2000" dirty="0"/>
              <a:t>*(</a:t>
            </a:r>
            <a:r>
              <a:rPr lang="en-CA" sz="2000" dirty="0" err="1"/>
              <a:t>S</a:t>
            </a:r>
            <a:r>
              <a:rPr lang="en-CA" sz="2000" baseline="-25000" dirty="0" err="1"/>
              <a:t>control</a:t>
            </a:r>
            <a:r>
              <a:rPr lang="en-CA" sz="2000" dirty="0" err="1"/>
              <a:t>-S</a:t>
            </a:r>
            <a:r>
              <a:rPr lang="en-CA" sz="2000" baseline="-25000" dirty="0" err="1"/>
              <a:t>label</a:t>
            </a:r>
            <a:r>
              <a:rPr lang="en-CA" sz="2000" dirty="0"/>
              <a:t>)*</a:t>
            </a:r>
            <a:r>
              <a:rPr lang="en-CA" sz="2000" dirty="0" err="1"/>
              <a:t>e</a:t>
            </a:r>
            <a:r>
              <a:rPr lang="en-CA" sz="2000" baseline="30000" dirty="0" err="1"/>
              <a:t>PLD</a:t>
            </a:r>
            <a:r>
              <a:rPr lang="en-CA" sz="2000" baseline="30000" dirty="0"/>
              <a:t>/T1,blood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1B73CA-6388-4BAB-AF3B-EA6F4F0C149E}"/>
              </a:ext>
            </a:extLst>
          </p:cNvPr>
          <p:cNvSpPr txBox="1"/>
          <p:nvPr/>
        </p:nvSpPr>
        <p:spPr>
          <a:xfrm>
            <a:off x="8628606" y="2697872"/>
            <a:ext cx="3111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/>
              <a:t>2*</a:t>
            </a:r>
            <a:r>
              <a:rPr lang="el-GR" sz="2000" dirty="0"/>
              <a:t>α</a:t>
            </a:r>
            <a:r>
              <a:rPr lang="en-CA" sz="2000" dirty="0"/>
              <a:t>*T</a:t>
            </a:r>
            <a:r>
              <a:rPr lang="en-CA" sz="2000" baseline="-25000" dirty="0"/>
              <a:t>1,blood</a:t>
            </a:r>
            <a:r>
              <a:rPr lang="en-CA" sz="2000" dirty="0"/>
              <a:t>S</a:t>
            </a:r>
            <a:r>
              <a:rPr lang="en-CA" sz="2000" baseline="-25000" dirty="0"/>
              <a:t>PD</a:t>
            </a:r>
            <a:r>
              <a:rPr lang="en-CA" sz="2000" dirty="0"/>
              <a:t>*(1-e</a:t>
            </a:r>
            <a:r>
              <a:rPr lang="en-CA" sz="2000" baseline="30000" dirty="0"/>
              <a:t>-t/T1,blood</a:t>
            </a:r>
            <a:r>
              <a:rPr lang="en-CA" sz="2000" dirty="0"/>
              <a:t>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88ED517-94B6-4AAA-8CCC-B74C3FC43BF2}"/>
              </a:ext>
            </a:extLst>
          </p:cNvPr>
          <p:cNvCxnSpPr>
            <a:cxnSpLocks/>
          </p:cNvCxnSpPr>
          <p:nvPr/>
        </p:nvCxnSpPr>
        <p:spPr>
          <a:xfrm>
            <a:off x="8565112" y="2693435"/>
            <a:ext cx="3202852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BD43586-C72B-4975-B65F-EC8A302065C2}"/>
              </a:ext>
            </a:extLst>
          </p:cNvPr>
          <p:cNvSpPr txBox="1"/>
          <p:nvPr/>
        </p:nvSpPr>
        <p:spPr>
          <a:xfrm>
            <a:off x="8951618" y="1524876"/>
            <a:ext cx="1829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/>
              <a:t>partition coefficient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0618FB-9C60-4F66-8CD6-5CC936C41067}"/>
              </a:ext>
            </a:extLst>
          </p:cNvPr>
          <p:cNvSpPr txBox="1"/>
          <p:nvPr/>
        </p:nvSpPr>
        <p:spPr>
          <a:xfrm>
            <a:off x="8985708" y="3412810"/>
            <a:ext cx="1892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/>
              <a:t>efficiency of labeling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70B6C92-3171-42A8-8488-84A1E186E1AB}"/>
              </a:ext>
            </a:extLst>
          </p:cNvPr>
          <p:cNvCxnSpPr/>
          <p:nvPr/>
        </p:nvCxnSpPr>
        <p:spPr>
          <a:xfrm flipH="1">
            <a:off x="9202991" y="1863430"/>
            <a:ext cx="393291" cy="408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A5AFC40-47D6-4DDA-8DA9-0DF2EDDD63F5}"/>
              </a:ext>
            </a:extLst>
          </p:cNvPr>
          <p:cNvCxnSpPr>
            <a:cxnSpLocks/>
          </p:cNvCxnSpPr>
          <p:nvPr/>
        </p:nvCxnSpPr>
        <p:spPr>
          <a:xfrm flipH="1" flipV="1">
            <a:off x="9089716" y="3066795"/>
            <a:ext cx="231262" cy="3460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511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61136-1995-4460-9DF8-D1C627482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ASL Acquisition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CD81C-03A3-4AE1-8E6D-D4E989DDA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Difference between control and labeled signal is ~1-2% so need averaging</a:t>
            </a:r>
          </a:p>
          <a:p>
            <a:r>
              <a:rPr lang="en-US" dirty="0"/>
              <a:t>Can also do background suppression</a:t>
            </a:r>
          </a:p>
          <a:p>
            <a:pPr lvl="1"/>
            <a:r>
              <a:rPr lang="en-US" dirty="0"/>
              <a:t>extra RF pulse between labeling and acquisition to reduce tissue signal</a:t>
            </a:r>
          </a:p>
          <a:p>
            <a:pPr lvl="1"/>
            <a:r>
              <a:rPr lang="en-US" dirty="0"/>
              <a:t>Helps reduce the effect of head motion</a:t>
            </a:r>
          </a:p>
          <a:p>
            <a:pPr lvl="1"/>
            <a:endParaRPr lang="en-US" dirty="0"/>
          </a:p>
          <a:p>
            <a:r>
              <a:rPr lang="en-US" dirty="0"/>
              <a:t>Newer acquisition protocols collect data at several PLDs</a:t>
            </a:r>
          </a:p>
          <a:p>
            <a:pPr lvl="1"/>
            <a:r>
              <a:rPr lang="en-US" dirty="0"/>
              <a:t>provides temporal dynamics</a:t>
            </a:r>
          </a:p>
          <a:p>
            <a:pPr lvl="1"/>
            <a:r>
              <a:rPr lang="en-US" dirty="0"/>
              <a:t>more accurate CBF measurement</a:t>
            </a:r>
          </a:p>
          <a:p>
            <a:pPr marL="457200" lvl="1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60589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31A84-A0CB-4B7B-8406-A2D5BEA38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ASL Acquisition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67D6B3-3EA5-4223-BAF6-07D87355A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009" y="1549283"/>
            <a:ext cx="7556494" cy="50595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1567F7-0EB3-4BFF-8286-0722763FC376}"/>
              </a:ext>
            </a:extLst>
          </p:cNvPr>
          <p:cNvSpPr txBox="1"/>
          <p:nvPr/>
        </p:nvSpPr>
        <p:spPr>
          <a:xfrm>
            <a:off x="0" y="6550223"/>
            <a:ext cx="2962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 Clement Frontiers in Radiology 2022</a:t>
            </a:r>
            <a:endParaRPr lang="en-CA" sz="1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45DD40-2F52-4B72-8995-EB1B9EAB03D1}"/>
              </a:ext>
            </a:extLst>
          </p:cNvPr>
          <p:cNvSpPr/>
          <p:nvPr/>
        </p:nvSpPr>
        <p:spPr>
          <a:xfrm>
            <a:off x="6828248" y="1621410"/>
            <a:ext cx="2130457" cy="4166648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8770E3-85AC-496B-8F07-A4A283038FBB}"/>
              </a:ext>
            </a:extLst>
          </p:cNvPr>
          <p:cNvSpPr txBox="1"/>
          <p:nvPr/>
        </p:nvSpPr>
        <p:spPr>
          <a:xfrm>
            <a:off x="9242325" y="2635046"/>
            <a:ext cx="2706532" cy="2646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sz="2000" dirty="0"/>
              <a:t>Also have </a:t>
            </a:r>
            <a:r>
              <a:rPr lang="en-CA" sz="2000" b="1" dirty="0"/>
              <a:t>Velocity-selective ASL</a:t>
            </a:r>
          </a:p>
          <a:p>
            <a:pPr marL="285750" indent="-285750">
              <a:buFontTx/>
              <a:buChar char="-"/>
            </a:pPr>
            <a:r>
              <a:rPr lang="en-CA" dirty="0"/>
              <a:t>inverts spins based on blood velocity, by saturating blood moving faster than predetermined rate</a:t>
            </a:r>
          </a:p>
          <a:p>
            <a:pPr marL="285750" indent="-285750">
              <a:buFontTx/>
              <a:buChar char="-"/>
            </a:pPr>
            <a:r>
              <a:rPr lang="en-CA" dirty="0"/>
              <a:t>good for slow flow such as in stroke</a:t>
            </a:r>
          </a:p>
        </p:txBody>
      </p:sp>
    </p:spTree>
    <p:extLst>
      <p:ext uri="{BB962C8B-B14F-4D97-AF65-F5344CB8AC3E}">
        <p14:creationId xmlns:p14="http://schemas.microsoft.com/office/powerpoint/2010/main" val="4024368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42860-2178-45BF-A1B2-C6BB55E6F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ASL signal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6D930-7C56-4C40-9568-9FE650A3C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dirty="0"/>
              <a:t>Affected by</a:t>
            </a:r>
          </a:p>
          <a:p>
            <a:pPr lvl="1"/>
            <a:r>
              <a:rPr lang="en-CA" sz="2800" dirty="0"/>
              <a:t>labeling efficiency</a:t>
            </a:r>
          </a:p>
          <a:p>
            <a:pPr lvl="1"/>
            <a:r>
              <a:rPr lang="en-CA" sz="2800" dirty="0"/>
              <a:t>T1 relaxation in arterial blood</a:t>
            </a:r>
          </a:p>
          <a:p>
            <a:pPr lvl="1"/>
            <a:r>
              <a:rPr lang="en-CA" sz="2800" dirty="0"/>
              <a:t>blood transport time through vessels and tissue</a:t>
            </a:r>
          </a:p>
          <a:p>
            <a:pPr lvl="1"/>
            <a:r>
              <a:rPr lang="en-CA" sz="2800" dirty="0"/>
              <a:t>magnetisation transfer effects</a:t>
            </a:r>
          </a:p>
        </p:txBody>
      </p:sp>
    </p:spTree>
    <p:extLst>
      <p:ext uri="{BB962C8B-B14F-4D97-AF65-F5344CB8AC3E}">
        <p14:creationId xmlns:p14="http://schemas.microsoft.com/office/powerpoint/2010/main" val="3504782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1560</TotalTime>
  <Words>1374</Words>
  <Application>Microsoft Office PowerPoint</Application>
  <PresentationFormat>Widescreen</PresentationFormat>
  <Paragraphs>207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Arterial Spin Labeling</vt:lpstr>
      <vt:lpstr>References</vt:lpstr>
      <vt:lpstr>What is Arterial Spin Labeling (ASL)</vt:lpstr>
      <vt:lpstr>Cerebral Blood Flow</vt:lpstr>
      <vt:lpstr>ASL Acquisition</vt:lpstr>
      <vt:lpstr>ASL Acquisition</vt:lpstr>
      <vt:lpstr>ASL Acquisition</vt:lpstr>
      <vt:lpstr>ASL Acquisition</vt:lpstr>
      <vt:lpstr>ASL signal</vt:lpstr>
      <vt:lpstr>Use of ASL</vt:lpstr>
      <vt:lpstr>Limitations</vt:lpstr>
      <vt:lpstr>Processing Steps</vt:lpstr>
      <vt:lpstr>Data Conversion and Sharing</vt:lpstr>
      <vt:lpstr>Structural Processing</vt:lpstr>
      <vt:lpstr>Single-Subject ASL Processing</vt:lpstr>
      <vt:lpstr>Single-Subject ASL Processing</vt:lpstr>
      <vt:lpstr>One-compartment CBF model</vt:lpstr>
      <vt:lpstr>Two-compartment CBF model</vt:lpstr>
      <vt:lpstr>Single-Subject ASL Processing</vt:lpstr>
      <vt:lpstr>Group-Level Processing</vt:lpstr>
      <vt:lpstr>Outputs from ASL analysis</vt:lpstr>
      <vt:lpstr>ASL software packages</vt:lpstr>
      <vt:lpstr>ASLPrep</vt:lpstr>
      <vt:lpstr>BASIL</vt:lpstr>
      <vt:lpstr>ASLtbx</vt:lpstr>
      <vt:lpstr>ExploreASL</vt:lpstr>
      <vt:lpstr>ExploreASL</vt:lpstr>
      <vt:lpstr>Next Meeting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Arterial Spin Labeling</dc:title>
  <dc:creator>Vavasour, Irene</dc:creator>
  <cp:lastModifiedBy>Vavasour, Irene</cp:lastModifiedBy>
  <cp:revision>53</cp:revision>
  <dcterms:created xsi:type="dcterms:W3CDTF">2024-03-04T17:40:19Z</dcterms:created>
  <dcterms:modified xsi:type="dcterms:W3CDTF">2024-03-11T17:12:49Z</dcterms:modified>
</cp:coreProperties>
</file>

<file path=docProps/thumbnail.jpeg>
</file>